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sldIdLst>
    <p:sldId id="256" r:id="rId2"/>
    <p:sldId id="257" r:id="rId3"/>
    <p:sldId id="270" r:id="rId4"/>
    <p:sldId id="273" r:id="rId5"/>
    <p:sldId id="260" r:id="rId6"/>
    <p:sldId id="275" r:id="rId7"/>
    <p:sldId id="258" r:id="rId8"/>
    <p:sldId id="259" r:id="rId9"/>
    <p:sldId id="276" r:id="rId10"/>
    <p:sldId id="277" r:id="rId11"/>
    <p:sldId id="264" r:id="rId12"/>
    <p:sldId id="266" r:id="rId13"/>
    <p:sldId id="265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33"/>
    <a:srgbClr val="00FF99"/>
    <a:srgbClr val="FF0066"/>
    <a:srgbClr val="06F054"/>
    <a:srgbClr val="7D698D"/>
    <a:srgbClr val="293037"/>
    <a:srgbClr val="F6C3FF"/>
    <a:srgbClr val="1FCED7"/>
    <a:srgbClr val="9CB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576" y="77"/>
      </p:cViewPr>
      <p:guideLst/>
    </p:cSldViewPr>
  </p:slideViewPr>
  <p:outlineViewPr>
    <p:cViewPr>
      <p:scale>
        <a:sx n="33" d="100"/>
        <a:sy n="33" d="100"/>
      </p:scale>
      <p:origin x="0" y="-590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E3D16E-0AD5-4993-A740-42D1599CE2C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</dgm:spPr>
    </dgm:pt>
    <dgm:pt modelId="{014686DA-42DF-430B-9F50-1C64289B2FDD}">
      <dgm:prSet phldrT="[Text]" custT="1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IN" sz="2800" dirty="0">
              <a:solidFill>
                <a:schemeClr val="tx1"/>
              </a:solidFill>
            </a:rPr>
            <a:t>Suretrust_led.c</a:t>
          </a:r>
        </a:p>
      </dgm:t>
    </dgm:pt>
    <dgm:pt modelId="{F967DE7C-0DA3-413F-9E02-B37EC906F451}" type="parTrans" cxnId="{606B14AD-49D6-483C-9C11-B87B551F4A3B}">
      <dgm:prSet/>
      <dgm:spPr/>
      <dgm:t>
        <a:bodyPr/>
        <a:lstStyle/>
        <a:p>
          <a:endParaRPr lang="en-IN"/>
        </a:p>
      </dgm:t>
    </dgm:pt>
    <dgm:pt modelId="{052B7EEC-A887-4C59-9013-691786CB9ED6}" type="sibTrans" cxnId="{606B14AD-49D6-483C-9C11-B87B551F4A3B}">
      <dgm:prSet/>
      <dgm:spPr/>
      <dgm:t>
        <a:bodyPr/>
        <a:lstStyle/>
        <a:p>
          <a:endParaRPr lang="en-IN"/>
        </a:p>
      </dgm:t>
    </dgm:pt>
    <dgm:pt modelId="{B1AFBF9B-17FE-409D-B211-472B355F7814}">
      <dgm:prSet phldrT="[Text]" custT="1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IN" sz="2800" dirty="0">
              <a:solidFill>
                <a:schemeClr val="tx1"/>
              </a:solidFill>
            </a:rPr>
            <a:t>Suretrust_led.h</a:t>
          </a:r>
        </a:p>
      </dgm:t>
    </dgm:pt>
    <dgm:pt modelId="{C6DE3D1D-146C-477B-9808-F11B14DB21FD}" type="parTrans" cxnId="{A59DF7D1-7AD5-4371-B103-A48E753478B5}">
      <dgm:prSet/>
      <dgm:spPr/>
      <dgm:t>
        <a:bodyPr/>
        <a:lstStyle/>
        <a:p>
          <a:endParaRPr lang="en-IN"/>
        </a:p>
      </dgm:t>
    </dgm:pt>
    <dgm:pt modelId="{F277D1FF-D5DE-48A3-BBF7-2D8D2FE32A55}" type="sibTrans" cxnId="{A59DF7D1-7AD5-4371-B103-A48E753478B5}">
      <dgm:prSet/>
      <dgm:spPr/>
      <dgm:t>
        <a:bodyPr/>
        <a:lstStyle/>
        <a:p>
          <a:endParaRPr lang="en-IN"/>
        </a:p>
      </dgm:t>
    </dgm:pt>
    <dgm:pt modelId="{CA814B64-9F7E-4642-A0C2-621BEEBB604A}">
      <dgm:prSet phldrT="[Text]" custT="1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IN" sz="2800" dirty="0">
              <a:solidFill>
                <a:schemeClr val="tx1"/>
              </a:solidFill>
            </a:rPr>
            <a:t>main.c</a:t>
          </a:r>
        </a:p>
      </dgm:t>
    </dgm:pt>
    <dgm:pt modelId="{2499BE06-582E-48B8-9B45-CE300E9B5CD6}" type="parTrans" cxnId="{ADE5E2F0-CF75-40AD-B9B0-5B39D3072BFB}">
      <dgm:prSet/>
      <dgm:spPr/>
      <dgm:t>
        <a:bodyPr/>
        <a:lstStyle/>
        <a:p>
          <a:endParaRPr lang="en-IN"/>
        </a:p>
      </dgm:t>
    </dgm:pt>
    <dgm:pt modelId="{5E2DA5DE-AA26-4D69-A249-B0E83AEBDACF}" type="sibTrans" cxnId="{ADE5E2F0-CF75-40AD-B9B0-5B39D3072BFB}">
      <dgm:prSet/>
      <dgm:spPr/>
      <dgm:t>
        <a:bodyPr/>
        <a:lstStyle/>
        <a:p>
          <a:endParaRPr lang="en-IN"/>
        </a:p>
      </dgm:t>
    </dgm:pt>
    <dgm:pt modelId="{0963699C-E7C0-4486-8388-132651A046A4}" type="pres">
      <dgm:prSet presAssocID="{96E3D16E-0AD5-4993-A740-42D1599CE2C6}" presName="CompostProcess" presStyleCnt="0">
        <dgm:presLayoutVars>
          <dgm:dir/>
          <dgm:resizeHandles val="exact"/>
        </dgm:presLayoutVars>
      </dgm:prSet>
      <dgm:spPr/>
    </dgm:pt>
    <dgm:pt modelId="{EC5948AE-5F86-44DF-9312-1B53C2E8DE29}" type="pres">
      <dgm:prSet presAssocID="{96E3D16E-0AD5-4993-A740-42D1599CE2C6}" presName="arrow" presStyleLbl="bgShp" presStyleIdx="0" presStyleCnt="1" custScaleX="116026" custLinFactNeighborX="9143" custLinFactNeighborY="261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5CABEBD1-EC9E-4BA3-8063-EC2D01902CE6}" type="pres">
      <dgm:prSet presAssocID="{96E3D16E-0AD5-4993-A740-42D1599CE2C6}" presName="linearProcess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0370B6F8-E73D-432F-B40C-052BE3AA1D6F}" type="pres">
      <dgm:prSet presAssocID="{014686DA-42DF-430B-9F50-1C64289B2FDD}" presName="textNode" presStyleLbl="node1" presStyleIdx="0" presStyleCnt="3" custLinFactX="99693" custLinFactNeighborX="100000" custLinFactNeighborY="-3973">
        <dgm:presLayoutVars>
          <dgm:bulletEnabled val="1"/>
        </dgm:presLayoutVars>
      </dgm:prSet>
      <dgm:spPr/>
    </dgm:pt>
    <dgm:pt modelId="{23558C48-D49E-4D4C-AD40-DCA11FD0AE9F}" type="pres">
      <dgm:prSet presAssocID="{052B7EEC-A887-4C59-9013-691786CB9ED6}" presName="sibTrans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E281BF27-08EE-49F6-BE10-9E8CFD3C8A98}" type="pres">
      <dgm:prSet presAssocID="{B1AFBF9B-17FE-409D-B211-472B355F7814}" presName="textNode" presStyleLbl="node1" presStyleIdx="1" presStyleCnt="3" custLinFactX="-100705" custLinFactNeighborX="-200000" custLinFactNeighborY="-1959">
        <dgm:presLayoutVars>
          <dgm:bulletEnabled val="1"/>
        </dgm:presLayoutVars>
      </dgm:prSet>
      <dgm:spPr/>
    </dgm:pt>
    <dgm:pt modelId="{196A1478-9B38-4225-858C-98F4AE301177}" type="pres">
      <dgm:prSet presAssocID="{F277D1FF-D5DE-48A3-BBF7-2D8D2FE32A55}" presName="sibTrans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5F6D9D7E-FE39-4F25-86DF-3D9515518AD0}" type="pres">
      <dgm:prSet presAssocID="{CA814B64-9F7E-4642-A0C2-621BEEBB604A}" presName="textNode" presStyleLbl="node1" presStyleIdx="2" presStyleCnt="3" custLinFactNeighborX="-71" custLinFactNeighborY="56">
        <dgm:presLayoutVars>
          <dgm:bulletEnabled val="1"/>
        </dgm:presLayoutVars>
      </dgm:prSet>
      <dgm:spPr/>
    </dgm:pt>
  </dgm:ptLst>
  <dgm:cxnLst>
    <dgm:cxn modelId="{ECAA5208-9E73-43DB-ABC6-C795A638B1DE}" type="presOf" srcId="{014686DA-42DF-430B-9F50-1C64289B2FDD}" destId="{0370B6F8-E73D-432F-B40C-052BE3AA1D6F}" srcOrd="0" destOrd="0" presId="urn:microsoft.com/office/officeart/2005/8/layout/hProcess9"/>
    <dgm:cxn modelId="{EA0B9B0A-B744-4E8C-9F0C-2E68106A6244}" type="presOf" srcId="{B1AFBF9B-17FE-409D-B211-472B355F7814}" destId="{E281BF27-08EE-49F6-BE10-9E8CFD3C8A98}" srcOrd="0" destOrd="0" presId="urn:microsoft.com/office/officeart/2005/8/layout/hProcess9"/>
    <dgm:cxn modelId="{05D9A412-922C-403B-8CC1-C1F0520BC9CD}" type="presOf" srcId="{96E3D16E-0AD5-4993-A740-42D1599CE2C6}" destId="{0963699C-E7C0-4486-8388-132651A046A4}" srcOrd="0" destOrd="0" presId="urn:microsoft.com/office/officeart/2005/8/layout/hProcess9"/>
    <dgm:cxn modelId="{FA10B13B-5D12-41B1-966D-0DC23E4C1EF7}" type="presOf" srcId="{CA814B64-9F7E-4642-A0C2-621BEEBB604A}" destId="{5F6D9D7E-FE39-4F25-86DF-3D9515518AD0}" srcOrd="0" destOrd="0" presId="urn:microsoft.com/office/officeart/2005/8/layout/hProcess9"/>
    <dgm:cxn modelId="{606B14AD-49D6-483C-9C11-B87B551F4A3B}" srcId="{96E3D16E-0AD5-4993-A740-42D1599CE2C6}" destId="{014686DA-42DF-430B-9F50-1C64289B2FDD}" srcOrd="0" destOrd="0" parTransId="{F967DE7C-0DA3-413F-9E02-B37EC906F451}" sibTransId="{052B7EEC-A887-4C59-9013-691786CB9ED6}"/>
    <dgm:cxn modelId="{A59DF7D1-7AD5-4371-B103-A48E753478B5}" srcId="{96E3D16E-0AD5-4993-A740-42D1599CE2C6}" destId="{B1AFBF9B-17FE-409D-B211-472B355F7814}" srcOrd="1" destOrd="0" parTransId="{C6DE3D1D-146C-477B-9808-F11B14DB21FD}" sibTransId="{F277D1FF-D5DE-48A3-BBF7-2D8D2FE32A55}"/>
    <dgm:cxn modelId="{ADE5E2F0-CF75-40AD-B9B0-5B39D3072BFB}" srcId="{96E3D16E-0AD5-4993-A740-42D1599CE2C6}" destId="{CA814B64-9F7E-4642-A0C2-621BEEBB604A}" srcOrd="2" destOrd="0" parTransId="{2499BE06-582E-48B8-9B45-CE300E9B5CD6}" sibTransId="{5E2DA5DE-AA26-4D69-A249-B0E83AEBDACF}"/>
    <dgm:cxn modelId="{93EF3689-04F4-474A-B070-E75C45FAFE37}" type="presParOf" srcId="{0963699C-E7C0-4486-8388-132651A046A4}" destId="{EC5948AE-5F86-44DF-9312-1B53C2E8DE29}" srcOrd="0" destOrd="0" presId="urn:microsoft.com/office/officeart/2005/8/layout/hProcess9"/>
    <dgm:cxn modelId="{4E7CE77B-CE6A-477E-BF65-32E0A4818448}" type="presParOf" srcId="{0963699C-E7C0-4486-8388-132651A046A4}" destId="{5CABEBD1-EC9E-4BA3-8063-EC2D01902CE6}" srcOrd="1" destOrd="0" presId="urn:microsoft.com/office/officeart/2005/8/layout/hProcess9"/>
    <dgm:cxn modelId="{E5070363-C152-4C44-8521-5DC52402CA4F}" type="presParOf" srcId="{5CABEBD1-EC9E-4BA3-8063-EC2D01902CE6}" destId="{0370B6F8-E73D-432F-B40C-052BE3AA1D6F}" srcOrd="0" destOrd="0" presId="urn:microsoft.com/office/officeart/2005/8/layout/hProcess9"/>
    <dgm:cxn modelId="{751F1D3C-334D-4BAC-924B-558BF8D2EACE}" type="presParOf" srcId="{5CABEBD1-EC9E-4BA3-8063-EC2D01902CE6}" destId="{23558C48-D49E-4D4C-AD40-DCA11FD0AE9F}" srcOrd="1" destOrd="0" presId="urn:microsoft.com/office/officeart/2005/8/layout/hProcess9"/>
    <dgm:cxn modelId="{C12DE856-E5ED-48DE-8B39-A81A656306F2}" type="presParOf" srcId="{5CABEBD1-EC9E-4BA3-8063-EC2D01902CE6}" destId="{E281BF27-08EE-49F6-BE10-9E8CFD3C8A98}" srcOrd="2" destOrd="0" presId="urn:microsoft.com/office/officeart/2005/8/layout/hProcess9"/>
    <dgm:cxn modelId="{51CC3820-3279-473E-B279-F9F21E498AEB}" type="presParOf" srcId="{5CABEBD1-EC9E-4BA3-8063-EC2D01902CE6}" destId="{196A1478-9B38-4225-858C-98F4AE301177}" srcOrd="3" destOrd="0" presId="urn:microsoft.com/office/officeart/2005/8/layout/hProcess9"/>
    <dgm:cxn modelId="{E81F70B7-8B5C-4F4B-AE5D-9AF8D35A5512}" type="presParOf" srcId="{5CABEBD1-EC9E-4BA3-8063-EC2D01902CE6}" destId="{5F6D9D7E-FE39-4F25-86DF-3D9515518AD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8AE-5F86-44DF-9312-1B53C2E8DE29}">
      <dsp:nvSpPr>
        <dsp:cNvPr id="0" name=""/>
        <dsp:cNvSpPr/>
      </dsp:nvSpPr>
      <dsp:spPr>
        <a:xfrm>
          <a:off x="137854" y="0"/>
          <a:ext cx="9866849" cy="365170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0B6F8-E73D-432F-B40C-052BE3AA1D6F}">
      <dsp:nvSpPr>
        <dsp:cNvPr id="0" name=""/>
        <dsp:cNvSpPr/>
      </dsp:nvSpPr>
      <dsp:spPr>
        <a:xfrm>
          <a:off x="3492432" y="1037477"/>
          <a:ext cx="3001411" cy="1460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</a:rPr>
            <a:t>Suretrust_led.c</a:t>
          </a:r>
        </a:p>
      </dsp:txBody>
      <dsp:txXfrm>
        <a:off x="3563737" y="1108782"/>
        <a:ext cx="2858801" cy="1318070"/>
      </dsp:txXfrm>
    </dsp:sp>
    <dsp:sp modelId="{E281BF27-08EE-49F6-BE10-9E8CFD3C8A98}">
      <dsp:nvSpPr>
        <dsp:cNvPr id="0" name=""/>
        <dsp:cNvSpPr/>
      </dsp:nvSpPr>
      <dsp:spPr>
        <a:xfrm>
          <a:off x="0" y="1066895"/>
          <a:ext cx="3001411" cy="1460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</a:rPr>
            <a:t>Suretrust_led.h</a:t>
          </a:r>
        </a:p>
      </dsp:txBody>
      <dsp:txXfrm>
        <a:off x="71305" y="1138200"/>
        <a:ext cx="2858801" cy="1318070"/>
      </dsp:txXfrm>
    </dsp:sp>
    <dsp:sp modelId="{5F6D9D7E-FE39-4F25-86DF-3D9515518AD0}">
      <dsp:nvSpPr>
        <dsp:cNvPr id="0" name=""/>
        <dsp:cNvSpPr/>
      </dsp:nvSpPr>
      <dsp:spPr>
        <a:xfrm>
          <a:off x="7002937" y="1096328"/>
          <a:ext cx="3001411" cy="1460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</a:rPr>
            <a:t>main.c</a:t>
          </a:r>
        </a:p>
      </dsp:txBody>
      <dsp:txXfrm>
        <a:off x="7074242" y="1167633"/>
        <a:ext cx="2858801" cy="131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912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715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82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314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149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86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525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540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933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6262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3F60539-BD83-4B37-A1D1-AC0EC3823D76}" type="datetimeFigureOut">
              <a:rPr lang="en-IN" smtClean="0"/>
              <a:t>28-06-2024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62430BC-CDE4-4AD7-874D-E4896B450D7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9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62A28-30B2-F227-10C0-851C0200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2" y="365125"/>
            <a:ext cx="11828207" cy="132556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Aptos" panose="020B0004020202020204" pitchFamily="34" charset="0"/>
              </a:rPr>
              <a:t> Custom Driver For ESP32 To Blink Inbuilt LED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C127EE0-7261-6F5E-D111-473D4CEC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4" y="1582994"/>
            <a:ext cx="9947788" cy="4726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+mj-lt"/>
              </a:rPr>
              <a:t>  </a:t>
            </a: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pPr marL="0" indent="0">
              <a:buNone/>
            </a:pPr>
            <a:r>
              <a:rPr lang="en-IN" dirty="0">
                <a:latin typeface="+mj-lt"/>
              </a:rPr>
              <a:t>                                                 </a:t>
            </a:r>
          </a:p>
          <a:p>
            <a:pPr marL="0" indent="0">
              <a:buNone/>
            </a:pPr>
            <a:r>
              <a:rPr lang="en-IN" dirty="0">
                <a:latin typeface="+mj-lt"/>
              </a:rPr>
              <a:t>                                                          CH.CHANDANA</a:t>
            </a:r>
          </a:p>
          <a:p>
            <a:pPr marL="0" indent="0">
              <a:buNone/>
            </a:pPr>
            <a:r>
              <a:rPr lang="en-IN" dirty="0">
                <a:latin typeface="+mj-lt"/>
              </a:rPr>
              <a:t>                                        COURSE  NAME:EMBEDDED SYSTEMS </a:t>
            </a:r>
          </a:p>
          <a:p>
            <a:pPr marL="0" indent="0">
              <a:buNone/>
            </a:pPr>
            <a:r>
              <a:rPr lang="en-IN" dirty="0">
                <a:latin typeface="+mj-lt"/>
              </a:rPr>
              <a:t>                                                 SUPERVISOR:ANTONY RAJEEV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EA5D5C-49B3-5519-7A4E-C041EEC68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31" y="1777196"/>
            <a:ext cx="2252666" cy="22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3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12C2-5C8B-3714-00F8-0D36A5F48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0"/>
            <a:ext cx="10838687" cy="953729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Aptos" panose="020B0004020202020204" pitchFamily="34" charset="0"/>
              </a:rPr>
              <a:t>                                     Flow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CFD41-0373-62EB-1D3A-65762E24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3" y="886131"/>
            <a:ext cx="10838688" cy="5447071"/>
          </a:xfr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DA4D8-4FEE-11ED-0CDB-F61158B96C20}"/>
              </a:ext>
            </a:extLst>
          </p:cNvPr>
          <p:cNvSpPr/>
          <p:nvPr/>
        </p:nvSpPr>
        <p:spPr>
          <a:xfrm>
            <a:off x="5161935" y="953728"/>
            <a:ext cx="1868129" cy="462115"/>
          </a:xfrm>
          <a:prstGeom prst="rect">
            <a:avLst/>
          </a:prstGeom>
          <a:solidFill>
            <a:srgbClr val="9CBA3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B4A372-3AB0-BDC5-271A-4EE0AC3C361B}"/>
              </a:ext>
            </a:extLst>
          </p:cNvPr>
          <p:cNvSpPr/>
          <p:nvPr/>
        </p:nvSpPr>
        <p:spPr>
          <a:xfrm>
            <a:off x="4874340" y="1661652"/>
            <a:ext cx="2443317" cy="452284"/>
          </a:xfrm>
          <a:prstGeom prst="rect">
            <a:avLst/>
          </a:prstGeom>
          <a:solidFill>
            <a:srgbClr val="1FCE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Suretrust_Led_Init()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E5464-0776-03B2-FAE0-2997C8684943}"/>
              </a:ext>
            </a:extLst>
          </p:cNvPr>
          <p:cNvSpPr/>
          <p:nvPr/>
        </p:nvSpPr>
        <p:spPr>
          <a:xfrm>
            <a:off x="4124630" y="3333136"/>
            <a:ext cx="3942734" cy="553063"/>
          </a:xfrm>
          <a:prstGeom prst="rect">
            <a:avLst/>
          </a:prstGeom>
          <a:solidFill>
            <a:srgbClr val="F6C3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Suretrust_Led_Blink ()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E0921A-50E2-FAC2-5B41-CD92066AFF45}"/>
              </a:ext>
            </a:extLst>
          </p:cNvPr>
          <p:cNvSpPr/>
          <p:nvPr/>
        </p:nvSpPr>
        <p:spPr>
          <a:xfrm>
            <a:off x="3841951" y="2449461"/>
            <a:ext cx="4508093" cy="529713"/>
          </a:xfrm>
          <a:prstGeom prst="rect">
            <a:avLst/>
          </a:prstGeom>
          <a:gradFill flip="none" rotWithShape="1">
            <a:gsLst>
              <a:gs pos="0">
                <a:srgbClr val="7D698D">
                  <a:shade val="30000"/>
                  <a:satMod val="115000"/>
                </a:srgbClr>
              </a:gs>
              <a:gs pos="50000">
                <a:srgbClr val="7D698D">
                  <a:shade val="67500"/>
                  <a:satMod val="115000"/>
                </a:srgbClr>
              </a:gs>
              <a:gs pos="100000">
                <a:srgbClr val="7D698D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Suretrust_Led_Set_Intensity()  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8EA737-0D73-80E5-E6BB-CF7F8BBDDEA1}"/>
              </a:ext>
            </a:extLst>
          </p:cNvPr>
          <p:cNvSpPr/>
          <p:nvPr/>
        </p:nvSpPr>
        <p:spPr>
          <a:xfrm>
            <a:off x="5161935" y="4150440"/>
            <a:ext cx="1976284" cy="55306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While(1)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C9A7E0-6C97-E538-CFBD-7CC841473BB5}"/>
              </a:ext>
            </a:extLst>
          </p:cNvPr>
          <p:cNvSpPr/>
          <p:nvPr/>
        </p:nvSpPr>
        <p:spPr>
          <a:xfrm>
            <a:off x="4208206" y="4919816"/>
            <a:ext cx="4141838" cy="5530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Suretrust_Check_Pin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2D17EF-7650-41EF-2202-A030010BB408}"/>
              </a:ext>
            </a:extLst>
          </p:cNvPr>
          <p:cNvSpPr/>
          <p:nvPr/>
        </p:nvSpPr>
        <p:spPr>
          <a:xfrm>
            <a:off x="5633884" y="5786899"/>
            <a:ext cx="1111045" cy="456583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68E2A-4C5E-16D9-DEDA-10E193EB711C}"/>
              </a:ext>
            </a:extLst>
          </p:cNvPr>
          <p:cNvSpPr txBox="1"/>
          <p:nvPr/>
        </p:nvSpPr>
        <p:spPr>
          <a:xfrm flipH="1">
            <a:off x="-244386" y="5288213"/>
            <a:ext cx="293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F158EE-4D5A-E17F-F62C-67CEBD8FCE3A}"/>
              </a:ext>
            </a:extLst>
          </p:cNvPr>
          <p:cNvCxnSpPr/>
          <p:nvPr/>
        </p:nvCxnSpPr>
        <p:spPr>
          <a:xfrm>
            <a:off x="6096000" y="1445339"/>
            <a:ext cx="0" cy="21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7F336C-2B41-37F6-269D-588ACC6D008A}"/>
              </a:ext>
            </a:extLst>
          </p:cNvPr>
          <p:cNvCxnSpPr>
            <a:endCxn id="10" idx="0"/>
          </p:cNvCxnSpPr>
          <p:nvPr/>
        </p:nvCxnSpPr>
        <p:spPr>
          <a:xfrm flipH="1">
            <a:off x="6095998" y="2113936"/>
            <a:ext cx="2" cy="33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6CFDF-34B5-9349-EA95-F553ED5DFA2F}"/>
              </a:ext>
            </a:extLst>
          </p:cNvPr>
          <p:cNvCxnSpPr/>
          <p:nvPr/>
        </p:nvCxnSpPr>
        <p:spPr>
          <a:xfrm>
            <a:off x="6095998" y="3067665"/>
            <a:ext cx="0" cy="265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B32330-50A8-1512-1F26-55040570FE4D}"/>
              </a:ext>
            </a:extLst>
          </p:cNvPr>
          <p:cNvCxnSpPr/>
          <p:nvPr/>
        </p:nvCxnSpPr>
        <p:spPr>
          <a:xfrm>
            <a:off x="6123038" y="3886199"/>
            <a:ext cx="0" cy="26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4FF1F5-9CFE-81B6-FAF7-19B6A8B992E0}"/>
              </a:ext>
            </a:extLst>
          </p:cNvPr>
          <p:cNvCxnSpPr/>
          <p:nvPr/>
        </p:nvCxnSpPr>
        <p:spPr>
          <a:xfrm>
            <a:off x="6150077" y="4703503"/>
            <a:ext cx="0" cy="21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5BA471-335F-F67F-6B40-22AFB1ACB978}"/>
              </a:ext>
            </a:extLst>
          </p:cNvPr>
          <p:cNvCxnSpPr/>
          <p:nvPr/>
        </p:nvCxnSpPr>
        <p:spPr>
          <a:xfrm>
            <a:off x="6189406" y="5472879"/>
            <a:ext cx="0" cy="31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2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EB22-3073-6B7A-855C-33BACA97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46037"/>
            <a:ext cx="10515600" cy="1325563"/>
          </a:xfrm>
        </p:spPr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                         RESULT</a:t>
            </a:r>
          </a:p>
        </p:txBody>
      </p:sp>
      <p:pic>
        <p:nvPicPr>
          <p:cNvPr id="3" name="ESP32 BLINKING">
            <a:hlinkClick r:id="" action="ppaction://media"/>
            <a:extLst>
              <a:ext uri="{FF2B5EF4-FFF2-40B4-BE49-F238E27FC236}">
                <a16:creationId xmlns:a16="http://schemas.microsoft.com/office/drawing/2014/main" id="{E3A47C74-E617-3013-C5AF-6A948D535D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3928" y="1440424"/>
            <a:ext cx="9224144" cy="51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07"/>
    </mc:Choice>
    <mc:Fallback xmlns="">
      <p:transition spd="slow" advTm="29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1BBD-6A7A-BC3B-969B-1D8F4660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8" y="117987"/>
            <a:ext cx="10586883" cy="1123234"/>
          </a:xfrm>
        </p:spPr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                        Applications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0A422A-0FBF-76C5-A771-68DEE43F9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82" y="1267756"/>
            <a:ext cx="3186880" cy="123773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B512D8-D320-4A30-F4AB-D21C609EC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62" y="1254489"/>
            <a:ext cx="3500284" cy="1264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3D4F5F-A065-C09B-1C82-9ADAB5FE7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58" y="2518754"/>
            <a:ext cx="3470788" cy="1337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5023C8-CF09-A66B-642D-2588A90A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62" y="2518754"/>
            <a:ext cx="3162300" cy="13371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303D9F-BBA6-F65E-14E9-EC9F41F29216}"/>
              </a:ext>
            </a:extLst>
          </p:cNvPr>
          <p:cNvSpPr txBox="1"/>
          <p:nvPr/>
        </p:nvSpPr>
        <p:spPr>
          <a:xfrm flipH="1">
            <a:off x="501443" y="1555898"/>
            <a:ext cx="39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Smart Home Lighting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06CA6-1083-DA87-B90D-C114BA0C2599}"/>
              </a:ext>
            </a:extLst>
          </p:cNvPr>
          <p:cNvSpPr txBox="1"/>
          <p:nvPr/>
        </p:nvSpPr>
        <p:spPr>
          <a:xfrm>
            <a:off x="501443" y="2270534"/>
            <a:ext cx="380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Notification and Alert Systems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ED47B8-0A47-8013-6A9C-D9E929F5257C}"/>
              </a:ext>
            </a:extLst>
          </p:cNvPr>
          <p:cNvSpPr txBox="1"/>
          <p:nvPr/>
        </p:nvSpPr>
        <p:spPr>
          <a:xfrm>
            <a:off x="501443" y="3669179"/>
            <a:ext cx="307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Medical Monitoring Devices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A57918-4B4B-8E6D-7BE1-663ADF07FE40}"/>
              </a:ext>
            </a:extLst>
          </p:cNvPr>
          <p:cNvSpPr txBox="1"/>
          <p:nvPr/>
        </p:nvSpPr>
        <p:spPr>
          <a:xfrm>
            <a:off x="501442" y="4319141"/>
            <a:ext cx="410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Automated Plant Watering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C37EB-DC6B-74E2-99A3-32A7C997BA4B}"/>
              </a:ext>
            </a:extLst>
          </p:cNvPr>
          <p:cNvSpPr txBox="1"/>
          <p:nvPr/>
        </p:nvSpPr>
        <p:spPr>
          <a:xfrm>
            <a:off x="501442" y="2985170"/>
            <a:ext cx="278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Wearable technology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888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A32A-BE74-BF93-2B21-47DFE7A2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354" y="501444"/>
            <a:ext cx="10515600" cy="1189703"/>
          </a:xfrm>
        </p:spPr>
        <p:txBody>
          <a:bodyPr>
            <a:norm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5EF3C-EFF2-7BBF-AFB5-0F7F1A099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974"/>
            <a:ext cx="10515600" cy="4906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Integrate sensor inputs for responsive LED control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Connecting the sensors to  ESP32, ensuring proper communication protoco</a:t>
            </a:r>
            <a:r>
              <a:rPr lang="en-US" sz="2000" dirty="0"/>
              <a:t>ls .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+mj-lt"/>
              </a:rPr>
              <a:t>Implementing  code to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sz="2200" dirty="0"/>
              <a:t>read data from the sensors periodically or based on an interrupt.</a:t>
            </a:r>
          </a:p>
          <a:p>
            <a:pPr marL="0" indent="0">
              <a:buNone/>
            </a:pP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Develop control algorithms that adjust the LED behavior (</a:t>
            </a:r>
            <a:r>
              <a:rPr lang="en-US" sz="2200" dirty="0" err="1"/>
              <a:t>e.g</a:t>
            </a:r>
            <a:r>
              <a:rPr lang="en-US" sz="2200" dirty="0"/>
              <a:t>: color) based on the processed sensor data.</a:t>
            </a:r>
            <a:endParaRPr lang="en-IN" sz="2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68996E-0DD1-86FA-641C-0784E72F9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8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599F-91B7-D7AA-E6E5-2357591E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  </a:t>
            </a:r>
            <a:r>
              <a:rPr lang="en-IN" dirty="0">
                <a:latin typeface="Bell MT" panose="020205030603050203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CBF38-CED4-6BF8-7170-143A0E9F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2993"/>
            <a:ext cx="10744200" cy="4837471"/>
          </a:xfrm>
        </p:spPr>
        <p:txBody>
          <a:bodyPr/>
          <a:lstStyle/>
          <a:p>
            <a:pPr marL="0" indent="0">
              <a:buNone/>
            </a:pPr>
            <a:r>
              <a:rPr lang="en-IN" sz="3200" dirty="0">
                <a:solidFill>
                  <a:schemeClr val="tx1"/>
                </a:solidFill>
                <a:latin typeface="Aptos" panose="020B0004020202020204" pitchFamily="34" charset="0"/>
              </a:rPr>
              <a:t>Suretrust_led.h </a:t>
            </a:r>
            <a:r>
              <a:rPr lang="en-IN" dirty="0">
                <a:solidFill>
                  <a:schemeClr val="tx1"/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Identifies and configures GPIO pins for easy LED control.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Simplifies LED control for both beginners and advanced us</a:t>
            </a:r>
            <a:r>
              <a:rPr lang="en-US" dirty="0">
                <a:latin typeface="+mj-lt"/>
              </a:rPr>
              <a:t>ers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933C89-FE59-FDAC-9DB0-7D7310556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943983"/>
            <a:ext cx="1084006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400" dirty="0">
                <a:latin typeface="+mj-lt"/>
              </a:rPr>
              <a:t>Easy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integration into various ESP32-based projects for enhanced LED management.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EC59B2-B6F4-9320-DDC8-489CDC77A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3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1787-4891-12C6-3542-98002498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</a:t>
            </a:r>
            <a:br>
              <a:rPr lang="en-IN" dirty="0"/>
            </a:br>
            <a:r>
              <a:rPr lang="en-IN" dirty="0"/>
              <a:t>          THANK YOU!</a:t>
            </a:r>
          </a:p>
        </p:txBody>
      </p:sp>
    </p:spTree>
    <p:extLst>
      <p:ext uri="{BB962C8B-B14F-4D97-AF65-F5344CB8AC3E}">
        <p14:creationId xmlns:p14="http://schemas.microsoft.com/office/powerpoint/2010/main" val="59559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0221-8652-0BDE-AD69-466ED6AD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38" y="345789"/>
            <a:ext cx="8985209" cy="1168380"/>
          </a:xfrm>
        </p:spPr>
        <p:txBody>
          <a:bodyPr/>
          <a:lstStyle/>
          <a:p>
            <a:r>
              <a:rPr lang="en-IN" dirty="0"/>
              <a:t>                         </a:t>
            </a:r>
            <a:r>
              <a:rPr lang="en-IN" sz="4400" dirty="0">
                <a:latin typeface="Aptos" panose="020B00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463AD-DA50-55FA-237D-9B6365125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6853"/>
            <a:ext cx="10820782" cy="4876800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Introduction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Simple Led blink program in tinkercad using port manipulations.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Hardware required and Software required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Flowchart-Blink led without header files in ESP-IDF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 Suretrust_led.h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Suretrust_led.h VS driver/gpio.h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Code Implementation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Flow of code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Result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Applications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Future Scope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600" dirty="0">
                <a:latin typeface="+mj-lt"/>
              </a:rPr>
              <a:t>Conclusion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IN" sz="2600" dirty="0"/>
          </a:p>
          <a:p>
            <a:pPr algn="just"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127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2166-7D3B-68BF-772B-D7CA02DC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394" y="499533"/>
            <a:ext cx="7408605" cy="1093293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Introduction</a:t>
            </a:r>
            <a:endParaRPr lang="en-IN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08537-D1EF-376B-F856-73106E859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592827"/>
            <a:ext cx="10696576" cy="45841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primary objective of this project is to develop a custom driver ,named “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Suretrust_led.h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dirty="0"/>
              <a:t>that simplifies LED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driver is specially   crafted to handle  three core functionalities: blinking  LED, controlling its intensity, and  checks the pins for flexible hardware  configurations.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 versatile and efficient  interface for  LED management ,which  can be easily integrated  into various  embedded systems projects.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5937C0-5355-3122-9CAA-C1D728180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327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0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D968-D337-85C2-3FCC-1DEBFD53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896648"/>
          </a:xfrm>
        </p:spPr>
        <p:txBody>
          <a:bodyPr>
            <a:normAutofit fontScale="90000"/>
          </a:bodyPr>
          <a:lstStyle/>
          <a:p>
            <a:r>
              <a:rPr lang="en-IN" sz="4400" dirty="0">
                <a:latin typeface="Aptos" panose="020B0004020202020204" pitchFamily="34" charset="0"/>
              </a:rPr>
              <a:t>Simple LED blink program in tinkercad  using port manipulations</a:t>
            </a:r>
          </a:p>
        </p:txBody>
      </p:sp>
      <p:pic>
        <p:nvPicPr>
          <p:cNvPr id="3" name="ledblink">
            <a:hlinkClick r:id="" action="ppaction://media"/>
            <a:extLst>
              <a:ext uri="{FF2B5EF4-FFF2-40B4-BE49-F238E27FC236}">
                <a16:creationId xmlns:a16="http://schemas.microsoft.com/office/drawing/2014/main" id="{C98A9FC8-A1FB-9E10-CACF-257B5D45E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71484"/>
            <a:ext cx="4984956" cy="412709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D7B3C-689C-F48D-C81C-6CD54DA27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56" y="1671484"/>
            <a:ext cx="7207044" cy="41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4"/>
    </mc:Choice>
    <mc:Fallback xmlns="">
      <p:transition spd="slow" advTm="15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4F3A74E4-BE64-5CD9-E240-16A6B426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565" y="1149668"/>
            <a:ext cx="1051560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>
                <a:latin typeface="Bahnschrift Light" panose="020B0502040204020203" pitchFamily="34" charset="0"/>
              </a:rPr>
              <a:t>Hardware  required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ESP32  Microcontroller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USB  cable</a:t>
            </a:r>
          </a:p>
          <a:p>
            <a:pPr marL="0" indent="0">
              <a:buNone/>
            </a:pPr>
            <a:endParaRPr lang="en-IN" sz="2400" dirty="0">
              <a:latin typeface="+mj-lt"/>
            </a:endParaRPr>
          </a:p>
          <a:p>
            <a:pPr marL="0" indent="0">
              <a:buNone/>
            </a:pPr>
            <a:endParaRPr lang="en-IN" sz="2400" dirty="0">
              <a:latin typeface="+mj-lt"/>
            </a:endParaRPr>
          </a:p>
          <a:p>
            <a:pPr marL="0" indent="0">
              <a:buNone/>
            </a:pPr>
            <a:r>
              <a:rPr lang="en-IN" sz="3200" dirty="0">
                <a:latin typeface="Bahnschrift Light" panose="020B0502040204020203" pitchFamily="34" charset="0"/>
              </a:rPr>
              <a:t>Software required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Visual studio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ESP-</a:t>
            </a:r>
            <a:r>
              <a:rPr lang="en-IN" dirty="0">
                <a:latin typeface="+mj-lt"/>
              </a:rPr>
              <a:t>IDF  ex</a:t>
            </a:r>
            <a:r>
              <a:rPr lang="en-IN" sz="2400" dirty="0">
                <a:latin typeface="+mj-lt"/>
              </a:rPr>
              <a:t>tension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3200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endParaRPr lang="en-IN" sz="24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E30234-ECA2-481A-3D37-A4FA9827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1" y="1356996"/>
            <a:ext cx="1761062" cy="1761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0FB44-7F7F-E3CE-26DE-D10999DE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532">
            <a:off x="6988089" y="1512557"/>
            <a:ext cx="1722152" cy="1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827C-08F0-DF24-92A7-251AC8EE1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-481780"/>
            <a:ext cx="12801599" cy="1953522"/>
          </a:xfrm>
        </p:spPr>
        <p:txBody>
          <a:bodyPr>
            <a:normAutofit/>
          </a:bodyPr>
          <a:lstStyle/>
          <a:p>
            <a:r>
              <a:rPr lang="en-IN" sz="4400" dirty="0"/>
              <a:t>     Flowchart-Blink Inbuilt led without Header files In ESP-IDF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805C-E50A-B3E1-1624-2F93B893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884903"/>
            <a:ext cx="10753725" cy="5476567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808EBB-0131-B64C-596A-618A531FFB81}"/>
              </a:ext>
            </a:extLst>
          </p:cNvPr>
          <p:cNvSpPr/>
          <p:nvPr/>
        </p:nvSpPr>
        <p:spPr>
          <a:xfrm>
            <a:off x="5204005" y="1073969"/>
            <a:ext cx="1900779" cy="43403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FB7800-C34E-A03F-8146-D60FB673CB4E}"/>
              </a:ext>
            </a:extLst>
          </p:cNvPr>
          <p:cNvSpPr/>
          <p:nvPr/>
        </p:nvSpPr>
        <p:spPr>
          <a:xfrm>
            <a:off x="4754877" y="1865371"/>
            <a:ext cx="2782529" cy="35396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Suretrust_led_init()</a:t>
            </a:r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33FC38-5B54-AA83-7FB0-3B20E105A071}"/>
              </a:ext>
            </a:extLst>
          </p:cNvPr>
          <p:cNvSpPr/>
          <p:nvPr/>
        </p:nvSpPr>
        <p:spPr>
          <a:xfrm>
            <a:off x="5280069" y="2473777"/>
            <a:ext cx="1732146" cy="41757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While(1)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C125F1-9E53-8EBE-0C5D-CB8D6CA7F796}"/>
              </a:ext>
            </a:extLst>
          </p:cNvPr>
          <p:cNvSpPr/>
          <p:nvPr/>
        </p:nvSpPr>
        <p:spPr>
          <a:xfrm>
            <a:off x="4705716" y="3200202"/>
            <a:ext cx="2880851" cy="518652"/>
          </a:xfrm>
          <a:prstGeom prst="roundRect">
            <a:avLst/>
          </a:prstGeom>
          <a:solidFill>
            <a:srgbClr val="F6C3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Suretrust_led_blink()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F43AB5E-629D-D1DF-3672-BF924A0C658F}"/>
              </a:ext>
            </a:extLst>
          </p:cNvPr>
          <p:cNvSpPr/>
          <p:nvPr/>
        </p:nvSpPr>
        <p:spPr>
          <a:xfrm>
            <a:off x="4053642" y="4120376"/>
            <a:ext cx="1936956" cy="657676"/>
          </a:xfrm>
          <a:prstGeom prst="roundRect">
            <a:avLst/>
          </a:prstGeom>
          <a:solidFill>
            <a:srgbClr val="9898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Turn LED on 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delay_ms()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817E9C5-EEE2-50C4-7E87-F4CB913CD7FE}"/>
              </a:ext>
            </a:extLst>
          </p:cNvPr>
          <p:cNvSpPr/>
          <p:nvPr/>
        </p:nvSpPr>
        <p:spPr>
          <a:xfrm>
            <a:off x="6660366" y="4097443"/>
            <a:ext cx="1834705" cy="680609"/>
          </a:xfrm>
          <a:prstGeom prst="roundRect">
            <a:avLst/>
          </a:prstGeom>
          <a:solidFill>
            <a:srgbClr val="9898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Turn  LED off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delay_ms()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AF5F2E-04B8-3442-0ED0-8F2D4A018EF1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flipH="1">
            <a:off x="6146142" y="1508003"/>
            <a:ext cx="8253" cy="35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DCCE51-CAAE-1502-3B37-DA3151A4544B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146142" y="2256548"/>
            <a:ext cx="2" cy="2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03EA36-B30D-A730-F87F-12E1B68D2102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6146142" y="2891349"/>
            <a:ext cx="0" cy="30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A5B94A-99E3-04C6-9ABA-3428BD011BC1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5022120" y="3718854"/>
            <a:ext cx="1124022" cy="40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FBBA49-BA6B-6548-FAD3-825042E8D439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6146142" y="3718854"/>
            <a:ext cx="1431577" cy="378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8E55F5A-F53C-7C7A-A143-83957B7AFE0D}"/>
              </a:ext>
            </a:extLst>
          </p:cNvPr>
          <p:cNvSpPr/>
          <p:nvPr/>
        </p:nvSpPr>
        <p:spPr>
          <a:xfrm>
            <a:off x="5352920" y="5149117"/>
            <a:ext cx="1661651" cy="551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  return to while(1)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70D5351-FFDC-D3E6-258D-7863AF5DE048}"/>
              </a:ext>
            </a:extLst>
          </p:cNvPr>
          <p:cNvSpPr/>
          <p:nvPr/>
        </p:nvSpPr>
        <p:spPr>
          <a:xfrm>
            <a:off x="5442986" y="5972051"/>
            <a:ext cx="1481518" cy="42770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8ED5444-2F08-3022-9755-CCFE76F0B46F}"/>
              </a:ext>
            </a:extLst>
          </p:cNvPr>
          <p:cNvCxnSpPr>
            <a:cxnSpLocks/>
            <a:stCxn id="24" idx="2"/>
            <a:endCxn id="43" idx="0"/>
          </p:cNvCxnSpPr>
          <p:nvPr/>
        </p:nvCxnSpPr>
        <p:spPr>
          <a:xfrm>
            <a:off x="5022120" y="4778052"/>
            <a:ext cx="1161626" cy="37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E9615DC-902B-4D6A-F6A5-D349A73CDA9E}"/>
              </a:ext>
            </a:extLst>
          </p:cNvPr>
          <p:cNvCxnSpPr>
            <a:cxnSpLocks/>
            <a:stCxn id="25" idx="2"/>
            <a:endCxn id="43" idx="0"/>
          </p:cNvCxnSpPr>
          <p:nvPr/>
        </p:nvCxnSpPr>
        <p:spPr>
          <a:xfrm flipH="1">
            <a:off x="6183746" y="4778052"/>
            <a:ext cx="1393973" cy="37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599B203-7FF2-CA14-2623-763071C65010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6183745" y="5700621"/>
            <a:ext cx="1" cy="27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63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66C6-0B60-7677-FFFD-0461A9D4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568" y="648930"/>
            <a:ext cx="11166987" cy="127543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Aptos" panose="020B0004020202020204" pitchFamily="34" charset="0"/>
              </a:rPr>
              <a:t>                      </a:t>
            </a:r>
            <a:r>
              <a:rPr lang="en-IN" sz="4900" dirty="0">
                <a:latin typeface="Aptos" panose="020B0004020202020204" pitchFamily="34" charset="0"/>
              </a:rPr>
              <a:t>Suretrust_led.h</a:t>
            </a:r>
            <a:br>
              <a:rPr lang="en-IN" sz="4900" dirty="0">
                <a:latin typeface="Aptos" panose="020B0004020202020204" pitchFamily="34" charset="0"/>
              </a:rPr>
            </a:br>
            <a:endParaRPr lang="en-IN" sz="4900" dirty="0">
              <a:latin typeface="Aptos" panose="020B00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69632-8DBD-C839-1A69-FC1E70A117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2520" y="1900176"/>
            <a:ext cx="766768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custom library designed for the ESP32 microcontroller.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Simplifies the process of controlling  of LEDs.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  <a:endParaRPr lang="en-US" altLang="en-US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B2CAE30-B925-9C6B-88BB-82AA2A7A6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671814"/>
            <a:ext cx="37642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049C0D3-618F-1428-D001-CF11FD378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520" y="4290328"/>
            <a:ext cx="622234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Blinking the inbuilt LED.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controlling LED brightness</a:t>
            </a:r>
            <a:r>
              <a:rPr lang="en-US" altLang="en-US" sz="2400" dirty="0">
                <a:latin typeface="+mj-lt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Identifying  characteristics of  pins on ESP32.</a:t>
            </a:r>
          </a:p>
        </p:txBody>
      </p:sp>
    </p:spTree>
    <p:extLst>
      <p:ext uri="{BB962C8B-B14F-4D97-AF65-F5344CB8AC3E}">
        <p14:creationId xmlns:p14="http://schemas.microsoft.com/office/powerpoint/2010/main" val="386945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C77A-C338-F09B-C289-5E543385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Bell MT" panose="02020503060305020303" pitchFamily="18" charset="0"/>
              </a:rPr>
              <a:t>              Suretrust_led.h VS driver/gpio.h</a:t>
            </a:r>
            <a:br>
              <a:rPr lang="en-IN" sz="4400" dirty="0">
                <a:latin typeface="Bell MT" panose="02020503060305020303" pitchFamily="18" charset="0"/>
              </a:rPr>
            </a:br>
            <a:endParaRPr lang="en-IN" dirty="0">
              <a:latin typeface="Bell MT" panose="020205030603050203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537F9-64C7-EA17-EE34-32BEC92C7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2800" dirty="0">
                <a:latin typeface="Bahnschrift Light" panose="020B0502040204020203" pitchFamily="34" charset="0"/>
              </a:rPr>
              <a:t>        </a:t>
            </a:r>
          </a:p>
          <a:p>
            <a:r>
              <a:rPr lang="en-IN" sz="2800" dirty="0">
                <a:solidFill>
                  <a:schemeClr val="tx1"/>
                </a:solidFill>
                <a:latin typeface="Bahnschrift Light" panose="020B0502040204020203" pitchFamily="34" charset="0"/>
              </a:rPr>
              <a:t>         </a:t>
            </a:r>
            <a:r>
              <a:rPr lang="en-IN" sz="2800" dirty="0">
                <a:solidFill>
                  <a:srgbClr val="FF6600"/>
                </a:solidFill>
                <a:latin typeface="Aptos" panose="020B0004020202020204" pitchFamily="34" charset="0"/>
              </a:rPr>
              <a:t>driver/gpio.h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866E0-D3BD-8F67-4EFF-8647D6989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3042921"/>
            <a:ext cx="5157787" cy="3815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Complexity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Potential for hardware damage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Performance Overhead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Debugging difficulty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B04CD3-8F2C-587E-5A1C-48229A006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2241755"/>
            <a:ext cx="4663440" cy="801166"/>
          </a:xfrm>
        </p:spPr>
        <p:txBody>
          <a:bodyPr>
            <a:normAutofit fontScale="77500" lnSpcReduction="20000"/>
          </a:bodyPr>
          <a:lstStyle/>
          <a:p>
            <a:r>
              <a:rPr lang="en-IN" sz="2800" dirty="0">
                <a:solidFill>
                  <a:srgbClr val="FF6600"/>
                </a:solidFill>
                <a:latin typeface="Bahnschrift Light" panose="020B0502040204020203" pitchFamily="34" charset="0"/>
              </a:rPr>
              <a:t>              </a:t>
            </a:r>
            <a:r>
              <a:rPr lang="en-IN" sz="2800" dirty="0">
                <a:solidFill>
                  <a:srgbClr val="FF6600"/>
                </a:solidFill>
                <a:latin typeface="Aptos" panose="020B0004020202020204" pitchFamily="34" charset="0"/>
              </a:rPr>
              <a:t>Suretrust_led.h</a:t>
            </a:r>
            <a:endParaRPr lang="en-IN" sz="28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39FF0-FFD0-A49E-014E-BCAC03F98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688" y="3042921"/>
            <a:ext cx="5183188" cy="3684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Reduces Complexity and errors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Control of LED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Easy Debugging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+mj-lt"/>
              </a:rPr>
              <a:t>Easy to understand pin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39392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C9F0-A264-0796-617B-07F811D1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985138"/>
          </a:xfrm>
        </p:spPr>
        <p:txBody>
          <a:bodyPr>
            <a:normAutofit/>
          </a:bodyPr>
          <a:lstStyle/>
          <a:p>
            <a:r>
              <a:rPr lang="en-IN" dirty="0"/>
              <a:t>                   </a:t>
            </a:r>
            <a:r>
              <a:rPr lang="en-IN" sz="4900" dirty="0">
                <a:latin typeface="Aptos" panose="020B0004020202020204" pitchFamily="34" charset="0"/>
              </a:rPr>
              <a:t>Code Implementation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B4CBB4-8D7C-BDE2-CBD1-54CA063AA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874477"/>
              </p:ext>
            </p:extLst>
          </p:nvPr>
        </p:nvGraphicFramePr>
        <p:xfrm>
          <a:off x="1425677" y="2011680"/>
          <a:ext cx="10004704" cy="365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793CDD7-731B-E018-B756-BE30E2DE513B}"/>
              </a:ext>
            </a:extLst>
          </p:cNvPr>
          <p:cNvSpPr/>
          <p:nvPr/>
        </p:nvSpPr>
        <p:spPr>
          <a:xfrm>
            <a:off x="657223" y="2979174"/>
            <a:ext cx="768453" cy="1691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61622804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4077</TotalTime>
  <Words>494</Words>
  <Application>Microsoft Office PowerPoint</Application>
  <PresentationFormat>Widescreen</PresentationFormat>
  <Paragraphs>108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Bahnschrift Light</vt:lpstr>
      <vt:lpstr>Bell MT</vt:lpstr>
      <vt:lpstr>Calibri Light</vt:lpstr>
      <vt:lpstr>Wingdings</vt:lpstr>
      <vt:lpstr>Metropolitan</vt:lpstr>
      <vt:lpstr> Custom Driver For ESP32 To Blink Inbuilt LED</vt:lpstr>
      <vt:lpstr>                         Overview</vt:lpstr>
      <vt:lpstr>Introduction</vt:lpstr>
      <vt:lpstr>Simple LED blink program in tinkercad  using port manipulations</vt:lpstr>
      <vt:lpstr>PowerPoint Presentation</vt:lpstr>
      <vt:lpstr>     Flowchart-Blink Inbuilt led without Header files In ESP-IDF </vt:lpstr>
      <vt:lpstr>                      Suretrust_led.h </vt:lpstr>
      <vt:lpstr>              Suretrust_led.h VS driver/gpio.h </vt:lpstr>
      <vt:lpstr>                   Code Implementation</vt:lpstr>
      <vt:lpstr>                                     Flow of code</vt:lpstr>
      <vt:lpstr>                         RESULT</vt:lpstr>
      <vt:lpstr>                        Applications</vt:lpstr>
      <vt:lpstr>Future Scope</vt:lpstr>
      <vt:lpstr>                                 Conclusion</vt:lpstr>
      <vt:lpstr>                     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CHANDANA CHILUPURI</dc:creator>
  <cp:lastModifiedBy>CHANDANA CHILUPURI</cp:lastModifiedBy>
  <cp:revision>75</cp:revision>
  <dcterms:created xsi:type="dcterms:W3CDTF">2024-06-23T10:09:21Z</dcterms:created>
  <dcterms:modified xsi:type="dcterms:W3CDTF">2024-06-28T16:07:13Z</dcterms:modified>
</cp:coreProperties>
</file>